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154" r:id="rId2"/>
    <p:sldId id="2156" r:id="rId3"/>
    <p:sldId id="402" r:id="rId4"/>
    <p:sldId id="2159" r:id="rId5"/>
    <p:sldId id="2150" r:id="rId6"/>
    <p:sldId id="2151" r:id="rId7"/>
    <p:sldId id="2165" r:id="rId8"/>
    <p:sldId id="28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3883" autoAdjust="0"/>
  </p:normalViewPr>
  <p:slideViewPr>
    <p:cSldViewPr snapToGrid="0">
      <p:cViewPr varScale="1">
        <p:scale>
          <a:sx n="63" d="100"/>
          <a:sy n="63" d="100"/>
        </p:scale>
        <p:origin x="65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C527B-ABFB-4CC7-864D-F015282D6379}"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006D9-4CCE-4ED5-961A-FD54F4FE222C}" type="slidenum">
              <a:rPr lang="en-US" smtClean="0"/>
              <a:t>‹#›</a:t>
            </a:fld>
            <a:endParaRPr lang="en-US"/>
          </a:p>
        </p:txBody>
      </p:sp>
    </p:spTree>
    <p:extLst>
      <p:ext uri="{BB962C8B-B14F-4D97-AF65-F5344CB8AC3E}">
        <p14:creationId xmlns:p14="http://schemas.microsoft.com/office/powerpoint/2010/main" val="82328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1F0F-E858-4428-B426-D873B8F84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731AEA-690F-4D6B-A519-7A5DF6412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E0961-64EB-4033-AE2E-433978CCEF99}"/>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886FEC7E-44BB-4FA9-83A5-EF97D7640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1CD8E-980F-41A0-ACC4-9B1F72FFB0D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714443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FDDC-77A1-4B1F-A6F0-D25EF6FF4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2B2988-3A70-4AE7-B073-951EAC166E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8D2D1-85CC-4F87-A81F-B8F113E02B3F}"/>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08BC045B-8B21-490E-BCC3-00E6D2DDC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64516-DCFC-4CB5-AC5D-46F8D789A95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936967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86593-AF06-490B-9109-392BD7E36E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CE7BF-39E8-41D7-9473-0A967C20A59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24B7B9-216E-43C5-A01C-69E044181C3D}"/>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A82EFDF7-7D2B-40C7-A528-480B27FB2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DDE6C-0490-45D1-B022-03803ACF9291}"/>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97022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7A2D-1B6D-41A3-B2B7-FD6BB48A29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A05D2-E1B9-487F-A20A-943C7391FD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EB6B1-49C5-4566-8FB1-1317E5808A29}"/>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B1320C02-DB38-40E8-B699-A57471868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FDB7C-121D-403B-A186-28002E0E90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302898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8DE3-2FFD-4293-B785-9863881E0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E4920F-F0A0-4E99-9E8A-A030D3BB4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AA982F-9C34-41CA-8F76-B9C56B1CEC6D}"/>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E8F79DEA-01B9-422F-A414-59AEE67A4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A4EC0-0CE3-4A9A-857F-C45BCC8326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41538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3168-9241-4931-8E16-163A4F33A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333D8-73E3-4A1A-BBAD-B176C20B6D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635FB3-09ED-44DF-B438-6261D672C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71BA3-8064-4E90-AF28-D0D24DC91036}"/>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02308C37-239B-4094-B343-9728F05E4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2EB2FE-30C9-47BE-B227-663D37D89909}"/>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14917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4B34-758A-4C16-9258-1AA74D639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BF6E6-59C3-43FE-9E14-58816F84E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AD31FD-1964-4474-8FA6-2E2A6C7256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0FE32A-2627-4CFB-9134-EA9B79057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CB4A5B-89A6-41D9-936C-5F6B25AEF7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B0A470-226C-4D37-B293-37D7E9A18DE5}"/>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8" name="Footer Placeholder 7">
            <a:extLst>
              <a:ext uri="{FF2B5EF4-FFF2-40B4-BE49-F238E27FC236}">
                <a16:creationId xmlns:a16="http://schemas.microsoft.com/office/drawing/2014/main" id="{91090687-947D-436C-9928-2FBEF4C65F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6B96E-C778-4368-B119-E8EF224D1E4A}"/>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271586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EB21-E225-4271-BCDA-8AEA530777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12E202-A012-424D-8322-8EA2FD24E520}"/>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4" name="Footer Placeholder 3">
            <a:extLst>
              <a:ext uri="{FF2B5EF4-FFF2-40B4-BE49-F238E27FC236}">
                <a16:creationId xmlns:a16="http://schemas.microsoft.com/office/drawing/2014/main" id="{FC1CECC3-CD65-4B7F-8657-5BFE11DBBE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88A348-E245-4FA6-82EE-8E27C0DA8822}"/>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99879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C7491-5BBB-4973-9919-4F5E9D621F28}"/>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3" name="Footer Placeholder 2">
            <a:extLst>
              <a:ext uri="{FF2B5EF4-FFF2-40B4-BE49-F238E27FC236}">
                <a16:creationId xmlns:a16="http://schemas.microsoft.com/office/drawing/2014/main" id="{CFF75FBA-8850-4DEE-B940-4F01C117F6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42DABE-9F61-4F4E-A8CF-6024569BF043}"/>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65911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AE73-F126-4054-9646-288AC9225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A2B176-B5E5-4C5D-81ED-A1B6226C56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E916AC-1534-43F3-B063-70FE5A42B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E7032E-AF34-4363-8E86-4DCB5B2EFA53}"/>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E9321790-606D-4B78-9538-EA350C459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28983-C73D-4D11-936F-716DFD44C64D}"/>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361150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B195-F16E-4A1F-9A9B-90C3B3296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3B2B8-C0FD-4218-BFF4-395F833DA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D2090D-A094-47F7-9CAD-7A79DA7B5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71AD3-7889-4BD6-84A1-4FF34C3C5415}"/>
              </a:ext>
            </a:extLst>
          </p:cNvPr>
          <p:cNvSpPr>
            <a:spLocks noGrp="1"/>
          </p:cNvSpPr>
          <p:nvPr>
            <p:ph type="dt" sz="half" idx="10"/>
          </p:nvPr>
        </p:nvSpPr>
        <p:spPr/>
        <p:txBody>
          <a:bodyPr/>
          <a:lstStyle/>
          <a:p>
            <a:fld id="{DE60C0C2-006C-489F-9349-D95BEA9097E4}" type="datetimeFigureOut">
              <a:rPr lang="en-US" smtClean="0"/>
              <a:t>7/2/2024</a:t>
            </a:fld>
            <a:endParaRPr lang="en-US"/>
          </a:p>
        </p:txBody>
      </p:sp>
      <p:sp>
        <p:nvSpPr>
          <p:cNvPr id="6" name="Footer Placeholder 5">
            <a:extLst>
              <a:ext uri="{FF2B5EF4-FFF2-40B4-BE49-F238E27FC236}">
                <a16:creationId xmlns:a16="http://schemas.microsoft.com/office/drawing/2014/main" id="{DB2FC187-B505-470B-81F4-AF95992F54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3803A-EC27-4B14-9E1B-D57782C0EB38}"/>
              </a:ext>
            </a:extLst>
          </p:cNvPr>
          <p:cNvSpPr>
            <a:spLocks noGrp="1"/>
          </p:cNvSpPr>
          <p:nvPr>
            <p:ph type="sldNum" sz="quarter" idx="12"/>
          </p:nvPr>
        </p:nvSpPr>
        <p:spPr/>
        <p:txBody>
          <a:bodyPr/>
          <a:lstStyle/>
          <a:p>
            <a:fld id="{8154C1D8-BEDC-498F-B808-D3ABEDFA63ED}" type="slidenum">
              <a:rPr lang="en-US" smtClean="0"/>
              <a:t>‹#›</a:t>
            </a:fld>
            <a:endParaRPr lang="en-US"/>
          </a:p>
        </p:txBody>
      </p:sp>
    </p:spTree>
    <p:extLst>
      <p:ext uri="{BB962C8B-B14F-4D97-AF65-F5344CB8AC3E}">
        <p14:creationId xmlns:p14="http://schemas.microsoft.com/office/powerpoint/2010/main" val="108551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EEF315-C846-46FE-81D8-17C201C71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11964-0635-41A4-B357-84A91C694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7F4EC-8B2F-4D8D-BE73-4ADC01938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0C0C2-006C-489F-9349-D95BEA9097E4}" type="datetimeFigureOut">
              <a:rPr lang="en-US" smtClean="0"/>
              <a:t>7/2/2024</a:t>
            </a:fld>
            <a:endParaRPr lang="en-US"/>
          </a:p>
        </p:txBody>
      </p:sp>
      <p:sp>
        <p:nvSpPr>
          <p:cNvPr id="5" name="Footer Placeholder 4">
            <a:extLst>
              <a:ext uri="{FF2B5EF4-FFF2-40B4-BE49-F238E27FC236}">
                <a16:creationId xmlns:a16="http://schemas.microsoft.com/office/drawing/2014/main" id="{ADCBA400-5A1A-40B3-927A-429993F28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F1B765-124D-4BE9-91DA-0A45DDC2B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4C1D8-BEDC-498F-B808-D3ABEDFA63ED}" type="slidenum">
              <a:rPr lang="en-US" smtClean="0"/>
              <a:t>‹#›</a:t>
            </a:fld>
            <a:endParaRPr lang="en-US"/>
          </a:p>
        </p:txBody>
      </p:sp>
    </p:spTree>
    <p:extLst>
      <p:ext uri="{BB962C8B-B14F-4D97-AF65-F5344CB8AC3E}">
        <p14:creationId xmlns:p14="http://schemas.microsoft.com/office/powerpoint/2010/main" val="2543641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hyperlink" Target="https://www.standard.co.uk/news/london/london-weather-storm-fire-brigade-b1034815.html" TargetMode="External"/><Relationship Id="rId4" Type="http://schemas.openxmlformats.org/officeDocument/2006/relationships/hyperlink" Target="https://www.mylondon.news/weather/london-weather-live-capital-battered-253334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FF3F-9803-4ECB-BCB4-7139966D93E5}"/>
              </a:ext>
            </a:extLst>
          </p:cNvPr>
          <p:cNvSpPr>
            <a:spLocks noGrp="1"/>
          </p:cNvSpPr>
          <p:nvPr>
            <p:ph type="title"/>
          </p:nvPr>
        </p:nvSpPr>
        <p:spPr>
          <a:xfrm>
            <a:off x="435094" y="595286"/>
            <a:ext cx="10515600" cy="719507"/>
          </a:xfrm>
        </p:spPr>
        <p:txBody>
          <a:bodyPr/>
          <a:lstStyle/>
          <a:p>
            <a:pPr algn="ctr"/>
            <a:r>
              <a:rPr lang="en-US" b="1" dirty="0"/>
              <a:t>Wind Damage: Sussex - London</a:t>
            </a:r>
          </a:p>
        </p:txBody>
      </p:sp>
      <p:pic>
        <p:nvPicPr>
          <p:cNvPr id="6" name="Content Placeholder 5">
            <a:extLst>
              <a:ext uri="{FF2B5EF4-FFF2-40B4-BE49-F238E27FC236}">
                <a16:creationId xmlns:a16="http://schemas.microsoft.com/office/drawing/2014/main" id="{E01B1430-5233-4B88-815B-CDA817A7B0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36" y="1325564"/>
            <a:ext cx="5743516" cy="4451379"/>
          </a:xfrm>
        </p:spPr>
      </p:pic>
      <p:pic>
        <p:nvPicPr>
          <p:cNvPr id="8" name="Content Placeholder 7">
            <a:extLst>
              <a:ext uri="{FF2B5EF4-FFF2-40B4-BE49-F238E27FC236}">
                <a16:creationId xmlns:a16="http://schemas.microsoft.com/office/drawing/2014/main" id="{EA65010B-4623-4418-8D3A-989D434EFE4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92894" y="1325563"/>
            <a:ext cx="6534302" cy="4577397"/>
          </a:xfrm>
        </p:spPr>
      </p:pic>
      <p:sp>
        <p:nvSpPr>
          <p:cNvPr id="5" name="TextBox 4">
            <a:extLst>
              <a:ext uri="{FF2B5EF4-FFF2-40B4-BE49-F238E27FC236}">
                <a16:creationId xmlns:a16="http://schemas.microsoft.com/office/drawing/2014/main" id="{CAEDDC41-9529-460F-BA38-11CB3EB948D3}"/>
              </a:ext>
            </a:extLst>
          </p:cNvPr>
          <p:cNvSpPr txBox="1"/>
          <p:nvPr/>
        </p:nvSpPr>
        <p:spPr>
          <a:xfrm>
            <a:off x="2066323" y="0"/>
            <a:ext cx="73075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London and SE England Bow Echo</a:t>
            </a:r>
          </a:p>
        </p:txBody>
      </p:sp>
      <p:sp>
        <p:nvSpPr>
          <p:cNvPr id="3" name="TextBox 2">
            <a:extLst>
              <a:ext uri="{FF2B5EF4-FFF2-40B4-BE49-F238E27FC236}">
                <a16:creationId xmlns:a16="http://schemas.microsoft.com/office/drawing/2014/main" id="{70048A12-3A29-4220-B21C-A3E359A1DA64}"/>
              </a:ext>
            </a:extLst>
          </p:cNvPr>
          <p:cNvSpPr txBox="1"/>
          <p:nvPr/>
        </p:nvSpPr>
        <p:spPr>
          <a:xfrm>
            <a:off x="0" y="5787714"/>
            <a:ext cx="4738220" cy="923330"/>
          </a:xfrm>
          <a:prstGeom prst="rect">
            <a:avLst/>
          </a:prstGeom>
          <a:noFill/>
        </p:spPr>
        <p:txBody>
          <a:bodyPr wrap="none" rtlCol="0">
            <a:spAutoFit/>
          </a:bodyPr>
          <a:lstStyle/>
          <a:p>
            <a:r>
              <a:rPr lang="en-US" b="1" dirty="0"/>
              <a:t>Courtesy of </a:t>
            </a:r>
            <a:r>
              <a:rPr lang="en-US" b="1" dirty="0" err="1"/>
              <a:t>MyLondon</a:t>
            </a:r>
            <a:r>
              <a:rPr lang="en-US" b="1" dirty="0"/>
              <a:t> News:</a:t>
            </a:r>
          </a:p>
          <a:p>
            <a:r>
              <a:rPr lang="en-US" b="1" dirty="0">
                <a:hlinkClick r:id="rId4"/>
              </a:rPr>
              <a:t>https://www.mylondon.news/weather/</a:t>
            </a:r>
          </a:p>
          <a:p>
            <a:r>
              <a:rPr lang="en-US" b="1" dirty="0">
                <a:hlinkClick r:id="rId4"/>
              </a:rPr>
              <a:t>london-weather-live-capital-battered-25333409</a:t>
            </a:r>
            <a:endParaRPr lang="en-US" b="1" dirty="0"/>
          </a:p>
        </p:txBody>
      </p:sp>
      <p:sp>
        <p:nvSpPr>
          <p:cNvPr id="7" name="TextBox 6">
            <a:extLst>
              <a:ext uri="{FF2B5EF4-FFF2-40B4-BE49-F238E27FC236}">
                <a16:creationId xmlns:a16="http://schemas.microsoft.com/office/drawing/2014/main" id="{B50998F6-F597-475C-B405-DAA36DB1A47A}"/>
              </a:ext>
            </a:extLst>
          </p:cNvPr>
          <p:cNvSpPr txBox="1"/>
          <p:nvPr/>
        </p:nvSpPr>
        <p:spPr>
          <a:xfrm>
            <a:off x="5978813" y="5776943"/>
            <a:ext cx="5059655" cy="1477328"/>
          </a:xfrm>
          <a:prstGeom prst="rect">
            <a:avLst/>
          </a:prstGeom>
          <a:noFill/>
        </p:spPr>
        <p:txBody>
          <a:bodyPr wrap="none" rtlCol="0">
            <a:spAutoFit/>
          </a:bodyPr>
          <a:lstStyle/>
          <a:p>
            <a:r>
              <a:rPr lang="en-US" b="1" dirty="0"/>
              <a:t>Courtesy of The Standard:</a:t>
            </a:r>
          </a:p>
          <a:p>
            <a:r>
              <a:rPr lang="en-US" b="1" dirty="0">
                <a:hlinkClick r:id="rId5"/>
              </a:rPr>
              <a:t>https://www.standard.co.uk/news/london/</a:t>
            </a:r>
          </a:p>
          <a:p>
            <a:r>
              <a:rPr lang="en-US" b="1" dirty="0">
                <a:hlinkClick r:id="rId5"/>
              </a:rPr>
              <a:t>london-weather-storm-fire-brigade-b1034815.html</a:t>
            </a:r>
            <a:endParaRPr lang="en-US" b="1" dirty="0"/>
          </a:p>
          <a:p>
            <a:endParaRPr lang="en-US" b="1" dirty="0"/>
          </a:p>
          <a:p>
            <a:endParaRPr lang="en-US" b="1" dirty="0"/>
          </a:p>
        </p:txBody>
      </p:sp>
      <p:sp>
        <p:nvSpPr>
          <p:cNvPr id="4" name="TextBox 3">
            <a:extLst>
              <a:ext uri="{FF2B5EF4-FFF2-40B4-BE49-F238E27FC236}">
                <a16:creationId xmlns:a16="http://schemas.microsoft.com/office/drawing/2014/main" id="{682E5686-F2B5-4A36-8BFC-06FD499FE92A}"/>
              </a:ext>
            </a:extLst>
          </p:cNvPr>
          <p:cNvSpPr txBox="1"/>
          <p:nvPr/>
        </p:nvSpPr>
        <p:spPr>
          <a:xfrm>
            <a:off x="5720079" y="4255511"/>
            <a:ext cx="6613734" cy="1200329"/>
          </a:xfrm>
          <a:prstGeom prst="rect">
            <a:avLst/>
          </a:prstGeom>
          <a:noFill/>
        </p:spPr>
        <p:txBody>
          <a:bodyPr wrap="none" rtlCol="0">
            <a:spAutoFit/>
          </a:bodyPr>
          <a:lstStyle/>
          <a:p>
            <a:r>
              <a:rPr lang="en-US" b="1" dirty="0">
                <a:solidFill>
                  <a:schemeClr val="bg1"/>
                </a:solidFill>
              </a:rPr>
              <a:t>The London fire brigade experienced “a large spike” in calls </a:t>
            </a:r>
          </a:p>
          <a:p>
            <a:r>
              <a:rPr lang="en-US" b="1" dirty="0">
                <a:solidFill>
                  <a:schemeClr val="bg1"/>
                </a:solidFill>
              </a:rPr>
              <a:t>between 1700 and 1900 BST, with 5X more calls than the 5-year </a:t>
            </a:r>
          </a:p>
          <a:p>
            <a:r>
              <a:rPr lang="en-US" b="1" dirty="0">
                <a:solidFill>
                  <a:schemeClr val="bg1"/>
                </a:solidFill>
              </a:rPr>
              <a:t>average: 84 calls for flooding, 105 calls for fallen trees, 11 for fallen </a:t>
            </a:r>
          </a:p>
          <a:p>
            <a:r>
              <a:rPr lang="en-US" b="1" dirty="0">
                <a:solidFill>
                  <a:schemeClr val="bg1"/>
                </a:solidFill>
              </a:rPr>
              <a:t>objects.</a:t>
            </a:r>
          </a:p>
        </p:txBody>
      </p:sp>
    </p:spTree>
    <p:extLst>
      <p:ext uri="{BB962C8B-B14F-4D97-AF65-F5344CB8AC3E}">
        <p14:creationId xmlns:p14="http://schemas.microsoft.com/office/powerpoint/2010/main" val="250909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B06B-0E25-4BC2-9F81-E28851CF3F29}"/>
              </a:ext>
            </a:extLst>
          </p:cNvPr>
          <p:cNvSpPr>
            <a:spLocks noGrp="1"/>
          </p:cNvSpPr>
          <p:nvPr>
            <p:ph type="title"/>
          </p:nvPr>
        </p:nvSpPr>
        <p:spPr>
          <a:xfrm>
            <a:off x="838200" y="18256"/>
            <a:ext cx="10515600" cy="1009356"/>
          </a:xfrm>
        </p:spPr>
        <p:txBody>
          <a:bodyPr/>
          <a:lstStyle/>
          <a:p>
            <a:pPr algn="ctr"/>
            <a:r>
              <a:rPr lang="en-US" b="1" dirty="0"/>
              <a:t>SSMIS-Radar Product Comparison</a:t>
            </a:r>
          </a:p>
        </p:txBody>
      </p:sp>
      <p:sp>
        <p:nvSpPr>
          <p:cNvPr id="13" name="TextBox 12">
            <a:extLst>
              <a:ext uri="{FF2B5EF4-FFF2-40B4-BE49-F238E27FC236}">
                <a16:creationId xmlns:a16="http://schemas.microsoft.com/office/drawing/2014/main" id="{BFBFF117-B9FA-4F67-9CE2-BD7B88D31D36}"/>
              </a:ext>
            </a:extLst>
          </p:cNvPr>
          <p:cNvSpPr txBox="1"/>
          <p:nvPr/>
        </p:nvSpPr>
        <p:spPr>
          <a:xfrm>
            <a:off x="1799434" y="2380964"/>
            <a:ext cx="334166" cy="307777"/>
          </a:xfrm>
          <a:prstGeom prst="rect">
            <a:avLst/>
          </a:prstGeom>
          <a:noFill/>
        </p:spPr>
        <p:txBody>
          <a:bodyPr wrap="square" rtlCol="0">
            <a:spAutoFit/>
          </a:bodyPr>
          <a:lstStyle/>
          <a:p>
            <a:r>
              <a:rPr lang="en-US" sz="1400" b="1" dirty="0">
                <a:solidFill>
                  <a:schemeClr val="bg1"/>
                </a:solidFill>
              </a:rPr>
              <a:t>L</a:t>
            </a:r>
          </a:p>
        </p:txBody>
      </p:sp>
      <p:pic>
        <p:nvPicPr>
          <p:cNvPr id="4" name="Picture 3">
            <a:extLst>
              <a:ext uri="{FF2B5EF4-FFF2-40B4-BE49-F238E27FC236}">
                <a16:creationId xmlns:a16="http://schemas.microsoft.com/office/drawing/2014/main" id="{8258D7BE-0B4F-4162-AD8F-310034825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8" y="1383860"/>
            <a:ext cx="5974297" cy="4408743"/>
          </a:xfrm>
          <a:prstGeom prst="rect">
            <a:avLst/>
          </a:prstGeom>
        </p:spPr>
      </p:pic>
      <p:pic>
        <p:nvPicPr>
          <p:cNvPr id="7" name="Picture 6">
            <a:extLst>
              <a:ext uri="{FF2B5EF4-FFF2-40B4-BE49-F238E27FC236}">
                <a16:creationId xmlns:a16="http://schemas.microsoft.com/office/drawing/2014/main" id="{A715236F-9AD1-497D-9A5C-33852E8C2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686" y="1419144"/>
            <a:ext cx="6036983" cy="4373460"/>
          </a:xfrm>
          <a:prstGeom prst="rect">
            <a:avLst/>
          </a:prstGeom>
        </p:spPr>
      </p:pic>
      <p:pic>
        <p:nvPicPr>
          <p:cNvPr id="5" name="Picture 4">
            <a:extLst>
              <a:ext uri="{FF2B5EF4-FFF2-40B4-BE49-F238E27FC236}">
                <a16:creationId xmlns:a16="http://schemas.microsoft.com/office/drawing/2014/main" id="{B4B55AAA-DC88-45DB-B2F4-1D98E5E6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5" y="1419144"/>
            <a:ext cx="5995582" cy="4373459"/>
          </a:xfrm>
          <a:prstGeom prst="rect">
            <a:avLst/>
          </a:prstGeom>
        </p:spPr>
      </p:pic>
      <p:pic>
        <p:nvPicPr>
          <p:cNvPr id="8" name="Picture 7">
            <a:extLst>
              <a:ext uri="{FF2B5EF4-FFF2-40B4-BE49-F238E27FC236}">
                <a16:creationId xmlns:a16="http://schemas.microsoft.com/office/drawing/2014/main" id="{B039295E-6CD2-4FCA-8358-E0F7BD827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4148" y="1430741"/>
            <a:ext cx="5891350" cy="4350264"/>
          </a:xfrm>
          <a:prstGeom prst="rect">
            <a:avLst/>
          </a:prstGeom>
        </p:spPr>
      </p:pic>
    </p:spTree>
    <p:extLst>
      <p:ext uri="{BB962C8B-B14F-4D97-AF65-F5344CB8AC3E}">
        <p14:creationId xmlns:p14="http://schemas.microsoft.com/office/powerpoint/2010/main" val="376997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2EF508-900F-45E8-B7C8-F1142EF588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88" y="1050403"/>
            <a:ext cx="5993512" cy="4757194"/>
          </a:xfrm>
        </p:spPr>
      </p:pic>
      <p:pic>
        <p:nvPicPr>
          <p:cNvPr id="9" name="Content Placeholder 8">
            <a:extLst>
              <a:ext uri="{FF2B5EF4-FFF2-40B4-BE49-F238E27FC236}">
                <a16:creationId xmlns:a16="http://schemas.microsoft.com/office/drawing/2014/main" id="{7B3936B2-D2B2-42F3-A1B7-92BA76A078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78428" y="1493158"/>
            <a:ext cx="6011084" cy="3871684"/>
          </a:xfrm>
        </p:spPr>
      </p:pic>
      <p:sp>
        <p:nvSpPr>
          <p:cNvPr id="15" name="Rectangle 14">
            <a:extLst>
              <a:ext uri="{FF2B5EF4-FFF2-40B4-BE49-F238E27FC236}">
                <a16:creationId xmlns:a16="http://schemas.microsoft.com/office/drawing/2014/main" id="{09C8B2DF-17C2-4D30-A0E5-742F4D74CC46}"/>
              </a:ext>
            </a:extLst>
          </p:cNvPr>
          <p:cNvSpPr/>
          <p:nvPr/>
        </p:nvSpPr>
        <p:spPr>
          <a:xfrm>
            <a:off x="1330961" y="2661920"/>
            <a:ext cx="2519679" cy="166624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B11DF04-0709-4551-83B9-DF77E8431556}"/>
              </a:ext>
            </a:extLst>
          </p:cNvPr>
          <p:cNvSpPr/>
          <p:nvPr/>
        </p:nvSpPr>
        <p:spPr>
          <a:xfrm>
            <a:off x="8801343" y="3027681"/>
            <a:ext cx="891297" cy="715356"/>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392C1E0-8A4A-40B0-8FC3-745EA3FA1D76}"/>
              </a:ext>
            </a:extLst>
          </p:cNvPr>
          <p:cNvCxnSpPr>
            <a:cxnSpLocks/>
            <a:endCxn id="16" idx="2"/>
          </p:cNvCxnSpPr>
          <p:nvPr/>
        </p:nvCxnSpPr>
        <p:spPr>
          <a:xfrm flipV="1">
            <a:off x="3850640" y="3385359"/>
            <a:ext cx="4950703" cy="1096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E6DD10-7230-475C-9E62-A4A4339A1A53}"/>
              </a:ext>
            </a:extLst>
          </p:cNvPr>
          <p:cNvSpPr txBox="1"/>
          <p:nvPr/>
        </p:nvSpPr>
        <p:spPr>
          <a:xfrm>
            <a:off x="111000" y="921811"/>
            <a:ext cx="370614" cy="369332"/>
          </a:xfrm>
          <a:prstGeom prst="rect">
            <a:avLst/>
          </a:prstGeom>
          <a:noFill/>
        </p:spPr>
        <p:txBody>
          <a:bodyPr wrap="none" rtlCol="0">
            <a:spAutoFit/>
          </a:bodyPr>
          <a:lstStyle/>
          <a:p>
            <a:r>
              <a:rPr lang="en-US" b="1" dirty="0"/>
              <a:t>a)</a:t>
            </a:r>
          </a:p>
        </p:txBody>
      </p:sp>
      <p:sp>
        <p:nvSpPr>
          <p:cNvPr id="8" name="TextBox 7">
            <a:extLst>
              <a:ext uri="{FF2B5EF4-FFF2-40B4-BE49-F238E27FC236}">
                <a16:creationId xmlns:a16="http://schemas.microsoft.com/office/drawing/2014/main" id="{DB81BDC0-51C3-4A16-A312-D6483EB15D2B}"/>
              </a:ext>
            </a:extLst>
          </p:cNvPr>
          <p:cNvSpPr txBox="1"/>
          <p:nvPr/>
        </p:nvSpPr>
        <p:spPr>
          <a:xfrm>
            <a:off x="6135875" y="1335706"/>
            <a:ext cx="380232" cy="369332"/>
          </a:xfrm>
          <a:prstGeom prst="rect">
            <a:avLst/>
          </a:prstGeom>
          <a:noFill/>
        </p:spPr>
        <p:txBody>
          <a:bodyPr wrap="none" rtlCol="0">
            <a:spAutoFit/>
          </a:bodyPr>
          <a:lstStyle/>
          <a:p>
            <a:r>
              <a:rPr lang="en-US" b="1" dirty="0"/>
              <a:t>b)</a:t>
            </a:r>
          </a:p>
        </p:txBody>
      </p:sp>
      <p:sp>
        <p:nvSpPr>
          <p:cNvPr id="10" name="TextBox 9">
            <a:extLst>
              <a:ext uri="{FF2B5EF4-FFF2-40B4-BE49-F238E27FC236}">
                <a16:creationId xmlns:a16="http://schemas.microsoft.com/office/drawing/2014/main" id="{7EBD7272-3215-46E8-B445-F701E7591021}"/>
              </a:ext>
            </a:extLst>
          </p:cNvPr>
          <p:cNvSpPr txBox="1"/>
          <p:nvPr/>
        </p:nvSpPr>
        <p:spPr>
          <a:xfrm>
            <a:off x="1972154" y="2218404"/>
            <a:ext cx="334166" cy="307777"/>
          </a:xfrm>
          <a:prstGeom prst="rect">
            <a:avLst/>
          </a:prstGeom>
          <a:noFill/>
        </p:spPr>
        <p:txBody>
          <a:bodyPr wrap="square" rtlCol="0">
            <a:spAutoFit/>
          </a:bodyPr>
          <a:lstStyle/>
          <a:p>
            <a:r>
              <a:rPr lang="en-US" sz="1400" b="1" dirty="0"/>
              <a:t>L</a:t>
            </a:r>
          </a:p>
        </p:txBody>
      </p:sp>
      <p:sp>
        <p:nvSpPr>
          <p:cNvPr id="11" name="Title 1">
            <a:extLst>
              <a:ext uri="{FF2B5EF4-FFF2-40B4-BE49-F238E27FC236}">
                <a16:creationId xmlns:a16="http://schemas.microsoft.com/office/drawing/2014/main" id="{6E417FD3-C8B2-44C4-A33B-CF8B63439DC0}"/>
              </a:ext>
            </a:extLst>
          </p:cNvPr>
          <p:cNvSpPr>
            <a:spLocks noGrp="1"/>
          </p:cNvSpPr>
          <p:nvPr>
            <p:ph type="title"/>
          </p:nvPr>
        </p:nvSpPr>
        <p:spPr>
          <a:xfrm>
            <a:off x="838200" y="0"/>
            <a:ext cx="10515600" cy="856751"/>
          </a:xfrm>
        </p:spPr>
        <p:txBody>
          <a:bodyPr>
            <a:normAutofit/>
          </a:bodyPr>
          <a:lstStyle/>
          <a:p>
            <a:pPr algn="ctr"/>
            <a:r>
              <a:rPr lang="en-US" b="1" dirty="0"/>
              <a:t>Satellite Passive MW-derived Rainfall Rate</a:t>
            </a:r>
          </a:p>
        </p:txBody>
      </p:sp>
      <p:pic>
        <p:nvPicPr>
          <p:cNvPr id="3" name="Picture 2">
            <a:extLst>
              <a:ext uri="{FF2B5EF4-FFF2-40B4-BE49-F238E27FC236}">
                <a16:creationId xmlns:a16="http://schemas.microsoft.com/office/drawing/2014/main" id="{6ECF0812-4225-472B-BF76-5EF9A9599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6" y="892186"/>
            <a:ext cx="12120807" cy="5044003"/>
          </a:xfrm>
          <a:prstGeom prst="rect">
            <a:avLst/>
          </a:prstGeom>
        </p:spPr>
      </p:pic>
    </p:spTree>
    <p:extLst>
      <p:ext uri="{BB962C8B-B14F-4D97-AF65-F5344CB8AC3E}">
        <p14:creationId xmlns:p14="http://schemas.microsoft.com/office/powerpoint/2010/main" val="14652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D6CD9-B6BC-44F4-8DDC-9AF472B62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1" y="0"/>
            <a:ext cx="12188571" cy="6858000"/>
          </a:xfrm>
        </p:spPr>
      </p:pic>
      <p:pic>
        <p:nvPicPr>
          <p:cNvPr id="3" name="Content Placeholder 5">
            <a:extLst>
              <a:ext uri="{FF2B5EF4-FFF2-40B4-BE49-F238E27FC236}">
                <a16:creationId xmlns:a16="http://schemas.microsoft.com/office/drawing/2014/main" id="{F3F6CD73-A198-455F-96CA-3FD79FB63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570" cy="6858000"/>
          </a:xfrm>
          <a:prstGeom prst="rect">
            <a:avLst/>
          </a:prstGeom>
        </p:spPr>
      </p:pic>
      <p:pic>
        <p:nvPicPr>
          <p:cNvPr id="4" name="Content Placeholder 4">
            <a:extLst>
              <a:ext uri="{FF2B5EF4-FFF2-40B4-BE49-F238E27FC236}">
                <a16:creationId xmlns:a16="http://schemas.microsoft.com/office/drawing/2014/main" id="{32F25D21-0B6A-4224-96B7-AEE704A01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 y="0"/>
            <a:ext cx="12188568" cy="6857999"/>
          </a:xfrm>
          <a:prstGeom prst="rect">
            <a:avLst/>
          </a:prstGeom>
        </p:spPr>
      </p:pic>
    </p:spTree>
    <p:extLst>
      <p:ext uri="{BB962C8B-B14F-4D97-AF65-F5344CB8AC3E}">
        <p14:creationId xmlns:p14="http://schemas.microsoft.com/office/powerpoint/2010/main" val="419385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893-3633-4201-9056-0CBF055700BB}"/>
              </a:ext>
            </a:extLst>
          </p:cNvPr>
          <p:cNvSpPr>
            <a:spLocks noGrp="1"/>
          </p:cNvSpPr>
          <p:nvPr>
            <p:ph type="title"/>
          </p:nvPr>
        </p:nvSpPr>
        <p:spPr>
          <a:xfrm>
            <a:off x="838200" y="18256"/>
            <a:ext cx="10515600" cy="1043290"/>
          </a:xfrm>
        </p:spPr>
        <p:txBody>
          <a:bodyPr/>
          <a:lstStyle/>
          <a:p>
            <a:pPr algn="ctr"/>
            <a:r>
              <a:rPr lang="en-US" b="1" dirty="0"/>
              <a:t>RAOB Sounding: Nottingham, UK </a:t>
            </a:r>
          </a:p>
        </p:txBody>
      </p:sp>
      <p:pic>
        <p:nvPicPr>
          <p:cNvPr id="6" name="Content Placeholder 5">
            <a:extLst>
              <a:ext uri="{FF2B5EF4-FFF2-40B4-BE49-F238E27FC236}">
                <a16:creationId xmlns:a16="http://schemas.microsoft.com/office/drawing/2014/main" id="{231729FD-9A5E-4A19-9F8F-FD19B1A006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061544"/>
            <a:ext cx="6102378" cy="5694856"/>
          </a:xfrm>
        </p:spPr>
      </p:pic>
      <p:pic>
        <p:nvPicPr>
          <p:cNvPr id="12" name="Content Placeholder 11">
            <a:extLst>
              <a:ext uri="{FF2B5EF4-FFF2-40B4-BE49-F238E27FC236}">
                <a16:creationId xmlns:a16="http://schemas.microsoft.com/office/drawing/2014/main" id="{CCD05918-EC13-417C-BB9C-9B84917A573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89623" y="1061544"/>
            <a:ext cx="6102377" cy="5694855"/>
          </a:xfrm>
        </p:spPr>
      </p:pic>
      <p:sp>
        <p:nvSpPr>
          <p:cNvPr id="7" name="TextBox 6">
            <a:extLst>
              <a:ext uri="{FF2B5EF4-FFF2-40B4-BE49-F238E27FC236}">
                <a16:creationId xmlns:a16="http://schemas.microsoft.com/office/drawing/2014/main" id="{5AD5185E-B73B-47D2-87E0-0CF328A1ABA1}"/>
              </a:ext>
            </a:extLst>
          </p:cNvPr>
          <p:cNvSpPr txBox="1"/>
          <p:nvPr/>
        </p:nvSpPr>
        <p:spPr>
          <a:xfrm>
            <a:off x="111000" y="921811"/>
            <a:ext cx="352982" cy="369332"/>
          </a:xfrm>
          <a:prstGeom prst="rect">
            <a:avLst/>
          </a:prstGeom>
          <a:noFill/>
        </p:spPr>
        <p:txBody>
          <a:bodyPr wrap="none" rtlCol="0">
            <a:spAutoFit/>
          </a:bodyPr>
          <a:lstStyle/>
          <a:p>
            <a:r>
              <a:rPr lang="en-US" b="1" dirty="0"/>
              <a:t>c)</a:t>
            </a:r>
          </a:p>
        </p:txBody>
      </p:sp>
      <p:sp>
        <p:nvSpPr>
          <p:cNvPr id="8" name="TextBox 7">
            <a:extLst>
              <a:ext uri="{FF2B5EF4-FFF2-40B4-BE49-F238E27FC236}">
                <a16:creationId xmlns:a16="http://schemas.microsoft.com/office/drawing/2014/main" id="{6F93A33A-7ECC-496D-8106-FECFF0FBC592}"/>
              </a:ext>
            </a:extLst>
          </p:cNvPr>
          <p:cNvSpPr txBox="1"/>
          <p:nvPr/>
        </p:nvSpPr>
        <p:spPr>
          <a:xfrm>
            <a:off x="6138684" y="949542"/>
            <a:ext cx="380232" cy="369332"/>
          </a:xfrm>
          <a:prstGeom prst="rect">
            <a:avLst/>
          </a:prstGeom>
          <a:noFill/>
        </p:spPr>
        <p:txBody>
          <a:bodyPr wrap="none" rtlCol="0">
            <a:spAutoFit/>
          </a:bodyPr>
          <a:lstStyle/>
          <a:p>
            <a:r>
              <a:rPr lang="en-US" b="1" dirty="0"/>
              <a:t>d)</a:t>
            </a:r>
          </a:p>
        </p:txBody>
      </p:sp>
      <p:sp>
        <p:nvSpPr>
          <p:cNvPr id="9" name="TextBox 8">
            <a:extLst>
              <a:ext uri="{FF2B5EF4-FFF2-40B4-BE49-F238E27FC236}">
                <a16:creationId xmlns:a16="http://schemas.microsoft.com/office/drawing/2014/main" id="{15B22343-6F0D-40DA-ABB3-8CBC074FB491}"/>
              </a:ext>
            </a:extLst>
          </p:cNvPr>
          <p:cNvSpPr txBox="1"/>
          <p:nvPr/>
        </p:nvSpPr>
        <p:spPr>
          <a:xfrm>
            <a:off x="3690541" y="2508921"/>
            <a:ext cx="2224520" cy="369332"/>
          </a:xfrm>
          <a:prstGeom prst="rect">
            <a:avLst/>
          </a:prstGeom>
          <a:noFill/>
        </p:spPr>
        <p:txBody>
          <a:bodyPr wrap="none" rtlCol="0">
            <a:spAutoFit/>
          </a:bodyPr>
          <a:lstStyle/>
          <a:p>
            <a:r>
              <a:rPr lang="en-US" b="1" dirty="0"/>
              <a:t>WGP + 15.3 = 52.3 </a:t>
            </a:r>
            <a:r>
              <a:rPr lang="en-US" b="1" dirty="0" err="1"/>
              <a:t>kt</a:t>
            </a:r>
            <a:r>
              <a:rPr lang="en-US" b="1" dirty="0"/>
              <a:t> </a:t>
            </a:r>
          </a:p>
        </p:txBody>
      </p:sp>
      <p:sp>
        <p:nvSpPr>
          <p:cNvPr id="10" name="Oval 9">
            <a:extLst>
              <a:ext uri="{FF2B5EF4-FFF2-40B4-BE49-F238E27FC236}">
                <a16:creationId xmlns:a16="http://schemas.microsoft.com/office/drawing/2014/main" id="{00271091-A589-4F17-8226-FEAF9D8446AF}"/>
              </a:ext>
            </a:extLst>
          </p:cNvPr>
          <p:cNvSpPr/>
          <p:nvPr/>
        </p:nvSpPr>
        <p:spPr>
          <a:xfrm>
            <a:off x="3921760" y="5699760"/>
            <a:ext cx="1009002" cy="53742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0D2EEFE-BABB-4014-AB10-A83F3E38C000}"/>
              </a:ext>
            </a:extLst>
          </p:cNvPr>
          <p:cNvSpPr txBox="1"/>
          <p:nvPr/>
        </p:nvSpPr>
        <p:spPr>
          <a:xfrm>
            <a:off x="675487" y="5765976"/>
            <a:ext cx="3246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Conditional/potential instability</a:t>
            </a:r>
          </a:p>
        </p:txBody>
      </p:sp>
      <p:sp>
        <p:nvSpPr>
          <p:cNvPr id="16" name="TextBox 15">
            <a:extLst>
              <a:ext uri="{FF2B5EF4-FFF2-40B4-BE49-F238E27FC236}">
                <a16:creationId xmlns:a16="http://schemas.microsoft.com/office/drawing/2014/main" id="{878E953B-37B4-44B7-9359-C1CC40EC69D1}"/>
              </a:ext>
            </a:extLst>
          </p:cNvPr>
          <p:cNvSpPr txBox="1"/>
          <p:nvPr/>
        </p:nvSpPr>
        <p:spPr>
          <a:xfrm>
            <a:off x="9391272" y="5489791"/>
            <a:ext cx="632866" cy="369332"/>
          </a:xfrm>
          <a:prstGeom prst="rect">
            <a:avLst/>
          </a:prstGeom>
          <a:noFill/>
        </p:spPr>
        <p:txBody>
          <a:bodyPr wrap="none" rtlCol="0">
            <a:spAutoFit/>
          </a:bodyPr>
          <a:lstStyle/>
          <a:p>
            <a:r>
              <a:rPr lang="en-US" b="1" dirty="0"/>
              <a:t>WBZ</a:t>
            </a:r>
          </a:p>
        </p:txBody>
      </p:sp>
      <p:cxnSp>
        <p:nvCxnSpPr>
          <p:cNvPr id="17" name="Straight Arrow Connector 16">
            <a:extLst>
              <a:ext uri="{FF2B5EF4-FFF2-40B4-BE49-F238E27FC236}">
                <a16:creationId xmlns:a16="http://schemas.microsoft.com/office/drawing/2014/main" id="{AACBCC66-8DD8-49CA-BF85-C09726D3B74E}"/>
              </a:ext>
            </a:extLst>
          </p:cNvPr>
          <p:cNvCxnSpPr>
            <a:cxnSpLocks/>
          </p:cNvCxnSpPr>
          <p:nvPr/>
        </p:nvCxnSpPr>
        <p:spPr>
          <a:xfrm flipH="1">
            <a:off x="8912861" y="5674457"/>
            <a:ext cx="5562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CE68AD-D23F-4C24-BC1D-95A3E6CFA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455" y="1432526"/>
            <a:ext cx="2304293" cy="2468072"/>
          </a:xfrm>
          <a:prstGeom prst="rect">
            <a:avLst/>
          </a:prstGeom>
        </p:spPr>
      </p:pic>
      <p:sp>
        <p:nvSpPr>
          <p:cNvPr id="15" name="Rectangle 14">
            <a:extLst>
              <a:ext uri="{FF2B5EF4-FFF2-40B4-BE49-F238E27FC236}">
                <a16:creationId xmlns:a16="http://schemas.microsoft.com/office/drawing/2014/main" id="{28D9D03A-7612-4F25-89C7-24BFE46E7B50}"/>
              </a:ext>
            </a:extLst>
          </p:cNvPr>
          <p:cNvSpPr/>
          <p:nvPr/>
        </p:nvSpPr>
        <p:spPr>
          <a:xfrm>
            <a:off x="8357843" y="5406841"/>
            <a:ext cx="1085584" cy="53523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D7EDF96-42BB-402D-B508-A4AB5ED6CAF9}"/>
              </a:ext>
            </a:extLst>
          </p:cNvPr>
          <p:cNvSpPr txBox="1"/>
          <p:nvPr/>
        </p:nvSpPr>
        <p:spPr>
          <a:xfrm>
            <a:off x="705177" y="5479429"/>
            <a:ext cx="1970283" cy="369332"/>
          </a:xfrm>
          <a:prstGeom prst="rect">
            <a:avLst/>
          </a:prstGeom>
          <a:noFill/>
        </p:spPr>
        <p:txBody>
          <a:bodyPr wrap="none" rtlCol="0">
            <a:spAutoFit/>
          </a:bodyPr>
          <a:lstStyle/>
          <a:p>
            <a:r>
              <a:rPr lang="en-US" b="1" dirty="0">
                <a:solidFill>
                  <a:srgbClr val="FF0000"/>
                </a:solidFill>
              </a:rPr>
              <a:t>LCL height = 224 m</a:t>
            </a:r>
          </a:p>
        </p:txBody>
      </p:sp>
      <p:sp>
        <p:nvSpPr>
          <p:cNvPr id="19" name="TextBox 18">
            <a:extLst>
              <a:ext uri="{FF2B5EF4-FFF2-40B4-BE49-F238E27FC236}">
                <a16:creationId xmlns:a16="http://schemas.microsoft.com/office/drawing/2014/main" id="{24EAEACD-EA1A-4B14-8F24-903D0FAA0F2D}"/>
              </a:ext>
            </a:extLst>
          </p:cNvPr>
          <p:cNvSpPr txBox="1"/>
          <p:nvPr/>
        </p:nvSpPr>
        <p:spPr>
          <a:xfrm>
            <a:off x="7098486" y="4996034"/>
            <a:ext cx="3628750" cy="369332"/>
          </a:xfrm>
          <a:prstGeom prst="rect">
            <a:avLst/>
          </a:prstGeom>
          <a:noFill/>
        </p:spPr>
        <p:txBody>
          <a:bodyPr wrap="none" rtlCol="0">
            <a:spAutoFit/>
          </a:bodyPr>
          <a:lstStyle/>
          <a:p>
            <a:r>
              <a:rPr lang="en-US" b="1" dirty="0">
                <a:solidFill>
                  <a:srgbClr val="FF0000"/>
                </a:solidFill>
              </a:rPr>
              <a:t>Optimal for strong convective winds</a:t>
            </a:r>
          </a:p>
        </p:txBody>
      </p:sp>
    </p:spTree>
    <p:extLst>
      <p:ext uri="{BB962C8B-B14F-4D97-AF65-F5344CB8AC3E}">
        <p14:creationId xmlns:p14="http://schemas.microsoft.com/office/powerpoint/2010/main" val="358735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893-3633-4201-9056-0CBF055700BB}"/>
              </a:ext>
            </a:extLst>
          </p:cNvPr>
          <p:cNvSpPr>
            <a:spLocks noGrp="1"/>
          </p:cNvSpPr>
          <p:nvPr>
            <p:ph type="title"/>
          </p:nvPr>
        </p:nvSpPr>
        <p:spPr>
          <a:xfrm>
            <a:off x="518160" y="18256"/>
            <a:ext cx="11206480" cy="1043290"/>
          </a:xfrm>
        </p:spPr>
        <p:txBody>
          <a:bodyPr>
            <a:normAutofit fontScale="90000"/>
          </a:bodyPr>
          <a:lstStyle/>
          <a:p>
            <a:pPr algn="ctr"/>
            <a:r>
              <a:rPr lang="en-US" b="1" dirty="0"/>
              <a:t>NOAA-20 NUCAPS: Loughborough, Leicestershire, UK </a:t>
            </a:r>
          </a:p>
        </p:txBody>
      </p:sp>
      <p:pic>
        <p:nvPicPr>
          <p:cNvPr id="6" name="Content Placeholder 5">
            <a:extLst>
              <a:ext uri="{FF2B5EF4-FFF2-40B4-BE49-F238E27FC236}">
                <a16:creationId xmlns:a16="http://schemas.microsoft.com/office/drawing/2014/main" id="{CFDF82F4-8FD9-4B49-B1DA-2E0F632FB96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931416"/>
            <a:ext cx="6045201" cy="5641498"/>
          </a:xfrm>
        </p:spPr>
      </p:pic>
      <p:pic>
        <p:nvPicPr>
          <p:cNvPr id="11" name="Content Placeholder 10">
            <a:extLst>
              <a:ext uri="{FF2B5EF4-FFF2-40B4-BE49-F238E27FC236}">
                <a16:creationId xmlns:a16="http://schemas.microsoft.com/office/drawing/2014/main" id="{45CA9847-8661-46D9-B5D3-FFB2E84CDF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46799" y="931416"/>
            <a:ext cx="6045201" cy="5641498"/>
          </a:xfrm>
        </p:spPr>
      </p:pic>
      <p:pic>
        <p:nvPicPr>
          <p:cNvPr id="15" name="Picture 14">
            <a:extLst>
              <a:ext uri="{FF2B5EF4-FFF2-40B4-BE49-F238E27FC236}">
                <a16:creationId xmlns:a16="http://schemas.microsoft.com/office/drawing/2014/main" id="{D8F27A1D-EF9B-45E7-ACCC-205302EE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745" y="1338144"/>
            <a:ext cx="2478029" cy="2414021"/>
          </a:xfrm>
          <a:prstGeom prst="rect">
            <a:avLst/>
          </a:prstGeom>
        </p:spPr>
      </p:pic>
      <p:sp>
        <p:nvSpPr>
          <p:cNvPr id="7" name="TextBox 6">
            <a:extLst>
              <a:ext uri="{FF2B5EF4-FFF2-40B4-BE49-F238E27FC236}">
                <a16:creationId xmlns:a16="http://schemas.microsoft.com/office/drawing/2014/main" id="{9A8E4B05-4D6B-4C10-9B18-265E54FB722F}"/>
              </a:ext>
            </a:extLst>
          </p:cNvPr>
          <p:cNvSpPr txBox="1"/>
          <p:nvPr/>
        </p:nvSpPr>
        <p:spPr>
          <a:xfrm>
            <a:off x="111000" y="921811"/>
            <a:ext cx="352982" cy="369332"/>
          </a:xfrm>
          <a:prstGeom prst="rect">
            <a:avLst/>
          </a:prstGeom>
          <a:noFill/>
        </p:spPr>
        <p:txBody>
          <a:bodyPr wrap="none" rtlCol="0">
            <a:spAutoFit/>
          </a:bodyPr>
          <a:lstStyle/>
          <a:p>
            <a:r>
              <a:rPr lang="en-US" b="1" dirty="0"/>
              <a:t>c)</a:t>
            </a:r>
          </a:p>
        </p:txBody>
      </p:sp>
      <p:sp>
        <p:nvSpPr>
          <p:cNvPr id="8" name="TextBox 7">
            <a:extLst>
              <a:ext uri="{FF2B5EF4-FFF2-40B4-BE49-F238E27FC236}">
                <a16:creationId xmlns:a16="http://schemas.microsoft.com/office/drawing/2014/main" id="{CA841A47-F8A8-4555-A530-0181158360D4}"/>
              </a:ext>
            </a:extLst>
          </p:cNvPr>
          <p:cNvSpPr txBox="1"/>
          <p:nvPr/>
        </p:nvSpPr>
        <p:spPr>
          <a:xfrm>
            <a:off x="6138684" y="949542"/>
            <a:ext cx="380232" cy="369332"/>
          </a:xfrm>
          <a:prstGeom prst="rect">
            <a:avLst/>
          </a:prstGeom>
          <a:noFill/>
        </p:spPr>
        <p:txBody>
          <a:bodyPr wrap="none" rtlCol="0">
            <a:spAutoFit/>
          </a:bodyPr>
          <a:lstStyle/>
          <a:p>
            <a:r>
              <a:rPr lang="en-US" b="1" dirty="0"/>
              <a:t>d)</a:t>
            </a:r>
          </a:p>
        </p:txBody>
      </p:sp>
      <p:sp>
        <p:nvSpPr>
          <p:cNvPr id="9" name="TextBox 8">
            <a:extLst>
              <a:ext uri="{FF2B5EF4-FFF2-40B4-BE49-F238E27FC236}">
                <a16:creationId xmlns:a16="http://schemas.microsoft.com/office/drawing/2014/main" id="{C6320BDB-B99F-4814-9AD5-B7D9A02AF7F8}"/>
              </a:ext>
            </a:extLst>
          </p:cNvPr>
          <p:cNvSpPr txBox="1"/>
          <p:nvPr/>
        </p:nvSpPr>
        <p:spPr>
          <a:xfrm>
            <a:off x="3680280" y="2360488"/>
            <a:ext cx="2224520" cy="369332"/>
          </a:xfrm>
          <a:prstGeom prst="rect">
            <a:avLst/>
          </a:prstGeom>
          <a:noFill/>
        </p:spPr>
        <p:txBody>
          <a:bodyPr wrap="none" rtlCol="0">
            <a:spAutoFit/>
          </a:bodyPr>
          <a:lstStyle/>
          <a:p>
            <a:r>
              <a:rPr lang="en-US" b="1" dirty="0"/>
              <a:t>WGP + 15.3 = 58.4 </a:t>
            </a:r>
            <a:r>
              <a:rPr lang="en-US" b="1" dirty="0" err="1"/>
              <a:t>kt</a:t>
            </a:r>
            <a:r>
              <a:rPr lang="en-US" b="1" dirty="0"/>
              <a:t> </a:t>
            </a:r>
          </a:p>
        </p:txBody>
      </p:sp>
      <p:sp>
        <p:nvSpPr>
          <p:cNvPr id="10" name="Oval 9">
            <a:extLst>
              <a:ext uri="{FF2B5EF4-FFF2-40B4-BE49-F238E27FC236}">
                <a16:creationId xmlns:a16="http://schemas.microsoft.com/office/drawing/2014/main" id="{85E7B8BB-0FF0-4044-8E71-E24B3FD4A106}"/>
              </a:ext>
            </a:extLst>
          </p:cNvPr>
          <p:cNvSpPr/>
          <p:nvPr/>
        </p:nvSpPr>
        <p:spPr>
          <a:xfrm rot="19255995">
            <a:off x="4079331" y="5189697"/>
            <a:ext cx="924168" cy="104585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DC35CB0A-44C7-4143-A185-AD68D1AA3963}"/>
              </a:ext>
            </a:extLst>
          </p:cNvPr>
          <p:cNvSpPr txBox="1"/>
          <p:nvPr/>
        </p:nvSpPr>
        <p:spPr>
          <a:xfrm>
            <a:off x="6469747" y="5015400"/>
            <a:ext cx="2041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Potential instability</a:t>
            </a:r>
          </a:p>
        </p:txBody>
      </p:sp>
      <p:cxnSp>
        <p:nvCxnSpPr>
          <p:cNvPr id="14" name="Straight Arrow Connector 13">
            <a:extLst>
              <a:ext uri="{FF2B5EF4-FFF2-40B4-BE49-F238E27FC236}">
                <a16:creationId xmlns:a16="http://schemas.microsoft.com/office/drawing/2014/main" id="{C9E2DC8F-6E6C-46EA-AEFB-7EA33EA34C07}"/>
              </a:ext>
            </a:extLst>
          </p:cNvPr>
          <p:cNvCxnSpPr>
            <a:cxnSpLocks/>
          </p:cNvCxnSpPr>
          <p:nvPr/>
        </p:nvCxnSpPr>
        <p:spPr>
          <a:xfrm flipH="1">
            <a:off x="8963293" y="5511897"/>
            <a:ext cx="5562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10B7A0-E35B-402B-8632-EF00574640BB}"/>
              </a:ext>
            </a:extLst>
          </p:cNvPr>
          <p:cNvSpPr txBox="1"/>
          <p:nvPr/>
        </p:nvSpPr>
        <p:spPr>
          <a:xfrm>
            <a:off x="9387839" y="5327231"/>
            <a:ext cx="632866" cy="369332"/>
          </a:xfrm>
          <a:prstGeom prst="rect">
            <a:avLst/>
          </a:prstGeom>
          <a:noFill/>
        </p:spPr>
        <p:txBody>
          <a:bodyPr wrap="none" rtlCol="0">
            <a:spAutoFit/>
          </a:bodyPr>
          <a:lstStyle/>
          <a:p>
            <a:r>
              <a:rPr lang="en-US" b="1" dirty="0"/>
              <a:t>WBZ</a:t>
            </a:r>
          </a:p>
        </p:txBody>
      </p:sp>
      <p:sp>
        <p:nvSpPr>
          <p:cNvPr id="17" name="TextBox 16">
            <a:extLst>
              <a:ext uri="{FF2B5EF4-FFF2-40B4-BE49-F238E27FC236}">
                <a16:creationId xmlns:a16="http://schemas.microsoft.com/office/drawing/2014/main" id="{640A5BE9-B5C3-4EFC-9B94-C98351CAB0E4}"/>
              </a:ext>
            </a:extLst>
          </p:cNvPr>
          <p:cNvSpPr txBox="1"/>
          <p:nvPr/>
        </p:nvSpPr>
        <p:spPr>
          <a:xfrm>
            <a:off x="1772644" y="5476434"/>
            <a:ext cx="23358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Conditional instability</a:t>
            </a:r>
          </a:p>
        </p:txBody>
      </p:sp>
      <p:sp>
        <p:nvSpPr>
          <p:cNvPr id="18" name="Rectangle 17">
            <a:extLst>
              <a:ext uri="{FF2B5EF4-FFF2-40B4-BE49-F238E27FC236}">
                <a16:creationId xmlns:a16="http://schemas.microsoft.com/office/drawing/2014/main" id="{FB66A536-9B22-4DAB-967D-BA96045B8A9B}"/>
              </a:ext>
            </a:extLst>
          </p:cNvPr>
          <p:cNvSpPr/>
          <p:nvPr/>
        </p:nvSpPr>
        <p:spPr>
          <a:xfrm>
            <a:off x="8420501" y="5161331"/>
            <a:ext cx="1085584" cy="535232"/>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765AC92-76E5-4357-823B-BAC321BCD691}"/>
              </a:ext>
            </a:extLst>
          </p:cNvPr>
          <p:cNvSpPr txBox="1"/>
          <p:nvPr/>
        </p:nvSpPr>
        <p:spPr>
          <a:xfrm>
            <a:off x="7120024" y="4646068"/>
            <a:ext cx="3628750" cy="369332"/>
          </a:xfrm>
          <a:prstGeom prst="rect">
            <a:avLst/>
          </a:prstGeom>
          <a:noFill/>
        </p:spPr>
        <p:txBody>
          <a:bodyPr wrap="none" rtlCol="0">
            <a:spAutoFit/>
          </a:bodyPr>
          <a:lstStyle/>
          <a:p>
            <a:r>
              <a:rPr lang="en-US" b="1" dirty="0">
                <a:solidFill>
                  <a:srgbClr val="FF0000"/>
                </a:solidFill>
              </a:rPr>
              <a:t>Optimal for strong convective winds</a:t>
            </a:r>
          </a:p>
        </p:txBody>
      </p:sp>
      <p:sp>
        <p:nvSpPr>
          <p:cNvPr id="20" name="TextBox 19">
            <a:extLst>
              <a:ext uri="{FF2B5EF4-FFF2-40B4-BE49-F238E27FC236}">
                <a16:creationId xmlns:a16="http://schemas.microsoft.com/office/drawing/2014/main" id="{CFF75936-5F70-428C-BF63-137F264245ED}"/>
              </a:ext>
            </a:extLst>
          </p:cNvPr>
          <p:cNvSpPr txBox="1"/>
          <p:nvPr/>
        </p:nvSpPr>
        <p:spPr>
          <a:xfrm>
            <a:off x="630821" y="5015400"/>
            <a:ext cx="2087303" cy="369332"/>
          </a:xfrm>
          <a:prstGeom prst="rect">
            <a:avLst/>
          </a:prstGeom>
          <a:noFill/>
        </p:spPr>
        <p:txBody>
          <a:bodyPr wrap="none" rtlCol="0">
            <a:spAutoFit/>
          </a:bodyPr>
          <a:lstStyle/>
          <a:p>
            <a:r>
              <a:rPr lang="en-US" b="1" dirty="0">
                <a:solidFill>
                  <a:srgbClr val="FF0000"/>
                </a:solidFill>
              </a:rPr>
              <a:t>LCL height = 1153 m</a:t>
            </a:r>
          </a:p>
        </p:txBody>
      </p:sp>
    </p:spTree>
    <p:extLst>
      <p:ext uri="{BB962C8B-B14F-4D97-AF65-F5344CB8AC3E}">
        <p14:creationId xmlns:p14="http://schemas.microsoft.com/office/powerpoint/2010/main" val="319523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4316-D437-487E-97F2-966DDB268F4F}"/>
              </a:ext>
            </a:extLst>
          </p:cNvPr>
          <p:cNvSpPr>
            <a:spLocks noGrp="1"/>
          </p:cNvSpPr>
          <p:nvPr>
            <p:ph type="title"/>
          </p:nvPr>
        </p:nvSpPr>
        <p:spPr>
          <a:xfrm>
            <a:off x="708892" y="236976"/>
            <a:ext cx="10515600" cy="789420"/>
          </a:xfrm>
        </p:spPr>
        <p:txBody>
          <a:bodyPr/>
          <a:lstStyle/>
          <a:p>
            <a:r>
              <a:rPr lang="en-US" b="1" dirty="0"/>
              <a:t>Elevated convection diagnostic: CAPE Ratio</a:t>
            </a:r>
          </a:p>
        </p:txBody>
      </p:sp>
      <p:pic>
        <p:nvPicPr>
          <p:cNvPr id="6" name="Content Placeholder 5">
            <a:extLst>
              <a:ext uri="{FF2B5EF4-FFF2-40B4-BE49-F238E27FC236}">
                <a16:creationId xmlns:a16="http://schemas.microsoft.com/office/drawing/2014/main" id="{95D17A80-C460-4EB4-B938-85D46DA3E0D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462" y="1251092"/>
            <a:ext cx="5808230" cy="4497905"/>
          </a:xfrm>
        </p:spPr>
      </p:pic>
      <p:pic>
        <p:nvPicPr>
          <p:cNvPr id="8" name="Content Placeholder 7">
            <a:extLst>
              <a:ext uri="{FF2B5EF4-FFF2-40B4-BE49-F238E27FC236}">
                <a16:creationId xmlns:a16="http://schemas.microsoft.com/office/drawing/2014/main" id="{BB93291F-AE34-424E-BC70-EC30253950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2651" y="1168483"/>
            <a:ext cx="5980887" cy="4663121"/>
          </a:xfrm>
        </p:spPr>
      </p:pic>
      <p:sp>
        <p:nvSpPr>
          <p:cNvPr id="9" name="Oval 8">
            <a:extLst>
              <a:ext uri="{FF2B5EF4-FFF2-40B4-BE49-F238E27FC236}">
                <a16:creationId xmlns:a16="http://schemas.microsoft.com/office/drawing/2014/main" id="{CA793117-0CCF-4C63-8D3F-6629C415F30B}"/>
              </a:ext>
            </a:extLst>
          </p:cNvPr>
          <p:cNvSpPr/>
          <p:nvPr/>
        </p:nvSpPr>
        <p:spPr>
          <a:xfrm>
            <a:off x="2508284" y="3289300"/>
            <a:ext cx="230909" cy="27940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13EDE9-2C03-46F1-B045-6C799EF5DEE4}"/>
              </a:ext>
            </a:extLst>
          </p:cNvPr>
          <p:cNvSpPr/>
          <p:nvPr/>
        </p:nvSpPr>
        <p:spPr>
          <a:xfrm>
            <a:off x="8479593" y="3360343"/>
            <a:ext cx="230909" cy="27940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D401A46-EE2B-4C78-8998-06DA6F5FC73C}"/>
              </a:ext>
            </a:extLst>
          </p:cNvPr>
          <p:cNvSpPr/>
          <p:nvPr/>
        </p:nvSpPr>
        <p:spPr>
          <a:xfrm>
            <a:off x="8275782" y="2712705"/>
            <a:ext cx="1219250" cy="409186"/>
          </a:xfrm>
          <a:custGeom>
            <a:avLst/>
            <a:gdLst>
              <a:gd name="connsiteX0" fmla="*/ 0 w 1219250"/>
              <a:gd name="connsiteY0" fmla="*/ 409186 h 409186"/>
              <a:gd name="connsiteX1" fmla="*/ 157018 w 1219250"/>
              <a:gd name="connsiteY1" fmla="*/ 215222 h 409186"/>
              <a:gd name="connsiteX2" fmla="*/ 378691 w 1219250"/>
              <a:gd name="connsiteY2" fmla="*/ 48968 h 409186"/>
              <a:gd name="connsiteX3" fmla="*/ 637309 w 1219250"/>
              <a:gd name="connsiteY3" fmla="*/ 2786 h 409186"/>
              <a:gd name="connsiteX4" fmla="*/ 979054 w 1219250"/>
              <a:gd name="connsiteY4" fmla="*/ 113622 h 409186"/>
              <a:gd name="connsiteX5" fmla="*/ 1200727 w 1219250"/>
              <a:gd name="connsiteY5" fmla="*/ 372240 h 409186"/>
              <a:gd name="connsiteX6" fmla="*/ 1191491 w 1219250"/>
              <a:gd name="connsiteY6" fmla="*/ 372240 h 40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50" h="409186">
                <a:moveTo>
                  <a:pt x="0" y="409186"/>
                </a:moveTo>
                <a:cubicBezTo>
                  <a:pt x="46951" y="342222"/>
                  <a:pt x="93903" y="275258"/>
                  <a:pt x="157018" y="215222"/>
                </a:cubicBezTo>
                <a:cubicBezTo>
                  <a:pt x="220133" y="155186"/>
                  <a:pt x="298643" y="84374"/>
                  <a:pt x="378691" y="48968"/>
                </a:cubicBezTo>
                <a:cubicBezTo>
                  <a:pt x="458739" y="13562"/>
                  <a:pt x="537249" y="-7990"/>
                  <a:pt x="637309" y="2786"/>
                </a:cubicBezTo>
                <a:cubicBezTo>
                  <a:pt x="737369" y="13562"/>
                  <a:pt x="885151" y="52046"/>
                  <a:pt x="979054" y="113622"/>
                </a:cubicBezTo>
                <a:cubicBezTo>
                  <a:pt x="1072957" y="175198"/>
                  <a:pt x="1200727" y="372240"/>
                  <a:pt x="1200727" y="372240"/>
                </a:cubicBezTo>
                <a:cubicBezTo>
                  <a:pt x="1236133" y="415343"/>
                  <a:pt x="1213812" y="393791"/>
                  <a:pt x="1191491" y="37224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D94B00-E0A9-48BC-AD81-7ED3F78231B5}"/>
              </a:ext>
            </a:extLst>
          </p:cNvPr>
          <p:cNvSpPr txBox="1"/>
          <p:nvPr/>
        </p:nvSpPr>
        <p:spPr>
          <a:xfrm>
            <a:off x="158462" y="1109003"/>
            <a:ext cx="391454" cy="400110"/>
          </a:xfrm>
          <a:prstGeom prst="rect">
            <a:avLst/>
          </a:prstGeom>
          <a:noFill/>
        </p:spPr>
        <p:txBody>
          <a:bodyPr wrap="none" rtlCol="0">
            <a:spAutoFit/>
          </a:bodyPr>
          <a:lstStyle/>
          <a:p>
            <a:r>
              <a:rPr lang="en-US" sz="2000" b="1" dirty="0"/>
              <a:t>a)</a:t>
            </a:r>
          </a:p>
        </p:txBody>
      </p:sp>
      <p:sp>
        <p:nvSpPr>
          <p:cNvPr id="15" name="TextBox 14">
            <a:extLst>
              <a:ext uri="{FF2B5EF4-FFF2-40B4-BE49-F238E27FC236}">
                <a16:creationId xmlns:a16="http://schemas.microsoft.com/office/drawing/2014/main" id="{A178E57F-319B-4B99-89A8-A9A88CE65C29}"/>
              </a:ext>
            </a:extLst>
          </p:cNvPr>
          <p:cNvSpPr txBox="1"/>
          <p:nvPr/>
        </p:nvSpPr>
        <p:spPr>
          <a:xfrm>
            <a:off x="6052651" y="1109003"/>
            <a:ext cx="402674" cy="400110"/>
          </a:xfrm>
          <a:prstGeom prst="rect">
            <a:avLst/>
          </a:prstGeom>
          <a:noFill/>
        </p:spPr>
        <p:txBody>
          <a:bodyPr wrap="none" rtlCol="0">
            <a:spAutoFit/>
          </a:bodyPr>
          <a:lstStyle/>
          <a:p>
            <a:r>
              <a:rPr lang="en-US" sz="2000" b="1" dirty="0"/>
              <a:t>b)</a:t>
            </a:r>
          </a:p>
        </p:txBody>
      </p:sp>
      <p:sp>
        <p:nvSpPr>
          <p:cNvPr id="3" name="Rectangle 2">
            <a:extLst>
              <a:ext uri="{FF2B5EF4-FFF2-40B4-BE49-F238E27FC236}">
                <a16:creationId xmlns:a16="http://schemas.microsoft.com/office/drawing/2014/main" id="{90C44296-CCA0-4696-A51C-45406D5529F2}"/>
              </a:ext>
            </a:extLst>
          </p:cNvPr>
          <p:cNvSpPr/>
          <p:nvPr/>
        </p:nvSpPr>
        <p:spPr>
          <a:xfrm>
            <a:off x="157988" y="5831604"/>
            <a:ext cx="12034012" cy="923330"/>
          </a:xfrm>
          <a:prstGeom prst="rect">
            <a:avLst/>
          </a:prstGeom>
        </p:spPr>
        <p:txBody>
          <a:bodyPr wrap="square">
            <a:spAutoFit/>
          </a:bodyPr>
          <a:lstStyle/>
          <a:p>
            <a:r>
              <a:rPr lang="en-US" b="1" dirty="0"/>
              <a:t>Courtesy Dr. David Flack, Met Office</a:t>
            </a:r>
          </a:p>
          <a:p>
            <a:r>
              <a:rPr lang="en-US" b="1" dirty="0"/>
              <a:t>Flack, D.L.A., Lehnert, M., Lean, H.W., and Willington S. (2023) Characteristics of Diagnostics for Identifying Elevated Convection over the British Isles in a Convection-Allowing Model. </a:t>
            </a:r>
            <a:r>
              <a:rPr lang="en-US" b="1" dirty="0" err="1"/>
              <a:t>Wea</a:t>
            </a:r>
            <a:r>
              <a:rPr lang="en-US" b="1" dirty="0"/>
              <a:t>. Forecasting 38: 1079-1094</a:t>
            </a:r>
          </a:p>
        </p:txBody>
      </p:sp>
      <p:sp>
        <p:nvSpPr>
          <p:cNvPr id="4" name="TextBox 3">
            <a:extLst>
              <a:ext uri="{FF2B5EF4-FFF2-40B4-BE49-F238E27FC236}">
                <a16:creationId xmlns:a16="http://schemas.microsoft.com/office/drawing/2014/main" id="{5B99AE7B-C62E-4FA0-B976-8E835E415FEC}"/>
              </a:ext>
            </a:extLst>
          </p:cNvPr>
          <p:cNvSpPr txBox="1"/>
          <p:nvPr/>
        </p:nvSpPr>
        <p:spPr>
          <a:xfrm>
            <a:off x="6174994" y="5766164"/>
            <a:ext cx="4532203" cy="369332"/>
          </a:xfrm>
          <a:prstGeom prst="rect">
            <a:avLst/>
          </a:prstGeom>
          <a:noFill/>
        </p:spPr>
        <p:txBody>
          <a:bodyPr wrap="none" rtlCol="0">
            <a:spAutoFit/>
          </a:bodyPr>
          <a:lstStyle/>
          <a:p>
            <a:r>
              <a:rPr lang="en-US" b="1" dirty="0"/>
              <a:t>CAPE ratio diagnostic = 1 - (SBCAPE/MUCAPE)</a:t>
            </a:r>
          </a:p>
        </p:txBody>
      </p:sp>
      <p:pic>
        <p:nvPicPr>
          <p:cNvPr id="7" name="Picture 6">
            <a:extLst>
              <a:ext uri="{FF2B5EF4-FFF2-40B4-BE49-F238E27FC236}">
                <a16:creationId xmlns:a16="http://schemas.microsoft.com/office/drawing/2014/main" id="{1EE07AFD-8B7B-4FFF-9A23-1002D23D3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8" y="1047417"/>
            <a:ext cx="12136544" cy="4763165"/>
          </a:xfrm>
          <a:prstGeom prst="rect">
            <a:avLst/>
          </a:prstGeom>
        </p:spPr>
      </p:pic>
    </p:spTree>
    <p:extLst>
      <p:ext uri="{BB962C8B-B14F-4D97-AF65-F5344CB8AC3E}">
        <p14:creationId xmlns:p14="http://schemas.microsoft.com/office/powerpoint/2010/main" val="88822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90C6-B6EC-4556-BBDF-76CEB21A5B4F}"/>
              </a:ext>
            </a:extLst>
          </p:cNvPr>
          <p:cNvSpPr>
            <a:spLocks noGrp="1"/>
          </p:cNvSpPr>
          <p:nvPr>
            <p:ph type="title"/>
          </p:nvPr>
        </p:nvSpPr>
        <p:spPr>
          <a:xfrm>
            <a:off x="838200" y="18255"/>
            <a:ext cx="10515600" cy="1325563"/>
          </a:xfrm>
        </p:spPr>
        <p:txBody>
          <a:bodyPr/>
          <a:lstStyle/>
          <a:p>
            <a:pPr algn="ctr"/>
            <a:r>
              <a:rPr lang="en-US" b="1" dirty="0"/>
              <a:t>Summary and Conclusions</a:t>
            </a:r>
          </a:p>
        </p:txBody>
      </p:sp>
      <p:sp>
        <p:nvSpPr>
          <p:cNvPr id="3" name="Content Placeholder 2">
            <a:extLst>
              <a:ext uri="{FF2B5EF4-FFF2-40B4-BE49-F238E27FC236}">
                <a16:creationId xmlns:a16="http://schemas.microsoft.com/office/drawing/2014/main" id="{F4F85C08-81CE-4BB4-9223-4AFEBFA959CE}"/>
              </a:ext>
            </a:extLst>
          </p:cNvPr>
          <p:cNvSpPr>
            <a:spLocks noGrp="1"/>
          </p:cNvSpPr>
          <p:nvPr>
            <p:ph idx="1"/>
          </p:nvPr>
        </p:nvSpPr>
        <p:spPr>
          <a:xfrm>
            <a:off x="838200" y="1193074"/>
            <a:ext cx="10515600" cy="5286103"/>
          </a:xfrm>
        </p:spPr>
        <p:txBody>
          <a:bodyPr>
            <a:normAutofit/>
          </a:bodyPr>
          <a:lstStyle/>
          <a:p>
            <a:pPr lvl="1"/>
            <a:r>
              <a:rPr lang="en-US" dirty="0"/>
              <a:t>Mapped SSMIS imagery with UKMO rain radar overlays and mid-day NUCAPS sounding profiles over W. Sussex and Leicestershire (~90 miles NW of London), provided the strongest signal for severe downburst winds in the pre-storm environment:</a:t>
            </a:r>
          </a:p>
          <a:p>
            <a:pPr lvl="2"/>
            <a:r>
              <a:rPr lang="en-US" b="1" dirty="0"/>
              <a:t>LCL heights </a:t>
            </a:r>
            <a:r>
              <a:rPr lang="en-US" dirty="0"/>
              <a:t>near </a:t>
            </a:r>
            <a:r>
              <a:rPr lang="en-US" b="1" dirty="0"/>
              <a:t>1000m</a:t>
            </a:r>
            <a:r>
              <a:rPr lang="en-US" dirty="0"/>
              <a:t> and </a:t>
            </a:r>
            <a:r>
              <a:rPr lang="en-US" b="1" dirty="0"/>
              <a:t>wet-bulb zero heights </a:t>
            </a:r>
            <a:r>
              <a:rPr lang="en-US" dirty="0"/>
              <a:t>between </a:t>
            </a:r>
            <a:r>
              <a:rPr lang="en-US" b="1" dirty="0"/>
              <a:t>700 – 750 mb</a:t>
            </a:r>
            <a:r>
              <a:rPr lang="en-US" dirty="0"/>
              <a:t>.</a:t>
            </a:r>
          </a:p>
          <a:p>
            <a:pPr lvl="1"/>
            <a:r>
              <a:rPr lang="en-US" dirty="0"/>
              <a:t>Close agreement between the boundary layer structure ("inverted-V") as resolved by the NUCAPS soundings and RAOB profiles and the MWPI gust potential as calculated from NUCAPS and RAOB sounding profiles.</a:t>
            </a:r>
          </a:p>
          <a:p>
            <a:pPr lvl="1"/>
            <a:r>
              <a:rPr lang="en-US" dirty="0"/>
              <a:t>Strong relationship between high rain rates as indicated by UKMO radar and the very low MW brightness temperatures (BTs) apparent in both the consecutive F-18 and F-16 overpasses. </a:t>
            </a:r>
          </a:p>
          <a:p>
            <a:pPr lvl="1"/>
            <a:r>
              <a:rPr lang="en-US" dirty="0"/>
              <a:t>Low BTs also correspond well with the high integrated graupel values, suggesting that intense downdrafts and resulting downbursts were forced by ice precipitation loading and melting, as well as unsaturated (low theta-e/w) air entrainment/infusion into the mixed-phase precipitation core.</a:t>
            </a:r>
          </a:p>
          <a:p>
            <a:pPr lvl="1"/>
            <a:endParaRPr lang="en-US" dirty="0"/>
          </a:p>
          <a:p>
            <a:endParaRPr lang="en-US" dirty="0"/>
          </a:p>
        </p:txBody>
      </p:sp>
    </p:spTree>
    <p:extLst>
      <p:ext uri="{BB962C8B-B14F-4D97-AF65-F5344CB8AC3E}">
        <p14:creationId xmlns:p14="http://schemas.microsoft.com/office/powerpoint/2010/main" val="124984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30368</TotalTime>
  <Words>415</Words>
  <Application>Microsoft Office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Wind Damage: Sussex - London</vt:lpstr>
      <vt:lpstr>SSMIS-Radar Product Comparison</vt:lpstr>
      <vt:lpstr>Satellite Passive MW-derived Rainfall Rate</vt:lpstr>
      <vt:lpstr>PowerPoint Presentation</vt:lpstr>
      <vt:lpstr>RAOB Sounding: Nottingham, UK </vt:lpstr>
      <vt:lpstr>NOAA-20 NUCAPS: Loughborough, Leicestershire, UK </vt:lpstr>
      <vt:lpstr>Elevated convection diagnostic: CAPE Ratio</vt:lpstr>
      <vt:lpstr>Summary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The South England Severe MCS 23 October 2022</dc:title>
  <dc:creator>Kenneth Pryor</dc:creator>
  <cp:lastModifiedBy>Kenneth Pryor</cp:lastModifiedBy>
  <cp:revision>114</cp:revision>
  <dcterms:created xsi:type="dcterms:W3CDTF">2024-05-30T15:42:51Z</dcterms:created>
  <dcterms:modified xsi:type="dcterms:W3CDTF">2024-07-02T16:23:56Z</dcterms:modified>
</cp:coreProperties>
</file>